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  <p:sldMasterId id="2147483792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5" r:id="rId4"/>
    <p:sldId id="260" r:id="rId5"/>
    <p:sldId id="284" r:id="rId6"/>
    <p:sldId id="306" r:id="rId7"/>
    <p:sldId id="282" r:id="rId8"/>
    <p:sldId id="277" r:id="rId9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E3F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95371" autoAdjust="0"/>
  </p:normalViewPr>
  <p:slideViewPr>
    <p:cSldViewPr showGuides="1">
      <p:cViewPr varScale="1">
        <p:scale>
          <a:sx n="80" d="100"/>
          <a:sy n="80" d="100"/>
        </p:scale>
        <p:origin x="4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FD093F-41E6-4A70-8C1F-B5445A7DA32A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E60ABF-C9AD-4FAB-B9B4-1C07BA33DD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8C301A-3394-446F-862A-918D576AD72B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0" tIns="46044" rIns="92090" bIns="4604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2090" tIns="46044" rIns="92090" bIns="46044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2090" tIns="46044" rIns="92090" bIns="460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8F638F0-1AA6-4A37-8557-65BDC20A47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3489DF-8323-4A14-850D-CD082D225E9A}" type="slidenum">
              <a:rPr lang="ru-RU" altLang="ru-RU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300E72-D3E9-4066-ABD1-53E5B5E7233C}" type="slidenum">
              <a:rPr lang="ru-RU" altLang="ru-RU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51F45A-BFBD-47DF-8061-8E4A3DCDF595}" type="slidenum">
              <a:rPr lang="ru-RU" altLang="ru-RU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62BC-B76A-4F9A-90C8-8816A222CCA7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80115-7D5D-4943-B659-8FC8ADBA02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25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8313-6664-496D-ADD1-6A10395896D1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D2C1E-1B1E-4D97-AA95-FB4034A6E6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058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7C8C-CA88-49D7-A3BC-5E39392A261E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A795E-1710-44F7-8814-B2BFB165B4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184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23BACF1F-05D6-4700-97C4-710E592AC6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61069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D59DA4DC-7DC7-4256-B83D-4DAF612D61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599010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2DFF9255-23A3-4032-8C61-5862FBC54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903982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764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1888643F-4CE6-44A9-9CCE-79D997914C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342609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C414BD8C-1983-4CAC-A45E-1617512B90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9465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32CDE45A-B0E3-4642-A768-A023A6528B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863538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A43E8E58-6626-49AA-B6F8-04BC202860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46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A4121F9C-F34E-41FB-A315-D4ABF55560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53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2663-CF9C-4EAB-9A2C-7DA28B252FEB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447C7-6730-4B38-8D9E-6126ED083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660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423DB592-15A6-4D4D-A113-C6ADBC5954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67050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D526419D-8B2E-421B-8021-2A437D28E6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691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2115" y="384175"/>
            <a:ext cx="2879725" cy="81930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266EF5-CD7E-4152-90AE-81D7132EB1A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fld id="{D6C04ED6-EF4A-4B5D-AFBA-F90A9CC77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62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8B4F-727E-4B34-88D1-45E52C8F6309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92879-1CE1-41FF-A3AC-EDA739A17D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61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F84B-48D6-4883-BE73-A3F773942263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856F5-6B8A-40BB-A527-0EBA15315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36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4D94F-2F55-44A2-822F-CC50C25CCEFE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99CC-AC64-483F-8B57-CDD4F78D2A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67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794B0-D058-4273-8F39-5D7DAC50CAA2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88F68-1147-4FD7-9BE6-F58FF91263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0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3520-BBDC-4FE3-857A-CDC4513AADD5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09468-DD0A-4119-BD53-6150DE092A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80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4B23-B67B-4524-AC6F-25E0902CE2BD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10F97-8187-4D69-9D0A-777EDC4F85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214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D596C-2C3E-4F29-8631-CBEDB73E0A40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02E9C-B520-4126-8963-C54B29D9EB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62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F8BD1B-1DBC-44CB-925F-BC45CB69421B}" type="datetime1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A50A803-5A44-4405-8FD9-7642B6EEE0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8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27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36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 defTabSz="91418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CDAFEE1F-AE94-44F4-8DB3-47F9D64D993A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 defTabSz="91418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74D18F7-DBD6-4D04-B01C-2D3AB8F6CE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altLang="ru-RU" sz="2400" b="1">
                <a:solidFill>
                  <a:schemeClr val="bg1"/>
                </a:solidFill>
                <a:cs typeface="Calibri" panose="020F0502020204030204" pitchFamily="34" charset="0"/>
              </a:rPr>
              <a:t>Информация к ежегодному отчету о деятельности  АО «МРЭК» по предоставлению услуг по передаче и распределению электроэнергии перед потребителями и иными заинтересованными лицами</a:t>
            </a:r>
            <a:endParaRPr kumimoji="1" lang="en-US" altLang="ko-KR" sz="2400" b="1">
              <a:solidFill>
                <a:schemeClr val="bg1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3475"/>
            <a:ext cx="6400800" cy="314325"/>
          </a:xfrm>
        </p:spPr>
        <p:txBody>
          <a:bodyPr lIns="92053" tIns="46027" rIns="92053" bIns="46027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2017г.</a:t>
            </a:r>
            <a:endParaRPr lang="ko-KR" altLang="en-US" sz="14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8125" y="1073150"/>
          <a:ext cx="8575675" cy="5081588"/>
        </p:xfrm>
        <a:graphic>
          <a:graphicData uri="http://schemas.openxmlformats.org/drawingml/2006/table">
            <a:tbl>
              <a:tblPr/>
              <a:tblGrid>
                <a:gridCol w="444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ndara" panose="020E0502030303020204" pitchFamily="34" charset="0"/>
                        </a:rPr>
                        <a:t>№</a:t>
                      </a:r>
                    </a:p>
                  </a:txBody>
                  <a:tcPr marL="3010" marR="3010" marT="32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ndara" panose="020E0502030303020204" pitchFamily="34" charset="0"/>
                        </a:rPr>
                        <a:t>Наименование проекта </a:t>
                      </a:r>
                    </a:p>
                  </a:txBody>
                  <a:tcPr marL="3010" marR="3010" marT="32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ndara" panose="020E0502030303020204" pitchFamily="34" charset="0"/>
                        </a:rPr>
                        <a:t>Объем</a:t>
                      </a:r>
                    </a:p>
                  </a:txBody>
                  <a:tcPr marL="3010" marR="3010" marT="32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ndara" panose="020E0502030303020204" pitchFamily="34" charset="0"/>
                        </a:rPr>
                        <a:t>Стоимость проекта, млн. тенге</a:t>
                      </a:r>
                    </a:p>
                  </a:txBody>
                  <a:tcPr marL="3010" marR="3010" marT="32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Строительство ЛЭП-220кВ Актау-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Каражанбас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с автотрансформатором 1х125МВА на УРПС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Каражанбас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" 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198,6/1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6 546,8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Строительство регионального-диспетчерского центра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688,9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Реализация проекта по АСКУЭ в сетях 6-10/0,4кВ АО "МРЭК" с внедрением телемеханики и телеизмерений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1/18692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226,2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Модернизация РУ-6кВ на ПС 110/6кВ "ПТВ" с заменой ЗРУ-6кВ на КРУН-6кВ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1./25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168,2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Реконструкция оборудования ОРУ-35кВ, 110кВ с заменой ОД/КЗ-110кВ и установкой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реклоузеров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35кВ на ПС 110/35/6кВ "Восточный Жетыбай"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1./7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254,4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Модернизация (реконструкция) оборудования ОРУ-35кВ на ПС 110/35/6кВ "ПС "Впадина", и ПС "Плато"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2./15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512,2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Замена ОД/КЗ-110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кВ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элегазовые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выключатели на ПС 110/6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кВ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Каражанбас-2 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5,2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Модернизация (реконструкция) оборудования ОРУ-110кВ на ПС 220/110/10кВ "Узень" № ячеек 1,2,7,8,11,12,15,16,24,25,26,27,28,29,30,31,32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17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112,2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9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Модернизация (реконструкция) оборудования ОРУ-35, 110 и РУ-6кВ ПС 110/35/6кВ "Городская"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1./7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306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10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Модернизация (реконструкция) оборудования ОРУ-110кВ и ЗРУ-6кВ ПС 110/6-6кВ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Промзона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" 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43,5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11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Замена КРУН-6кВ на ПС 110/6кВ "Каражанбас-2"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1./18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227,6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12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Модернизация (реконструкция) оборудования ОРУ-35кВ ПС 35/6кВ "БКНС-2,3,4,5", Тасбулат,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Бекет-Ата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Аккудык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Акжигит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201,9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13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Прочие проекты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31,1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14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Техническое перевооружение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166,7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 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Общая сумма</a:t>
                      </a:r>
                      <a:r>
                        <a:rPr lang="ru-RU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инвестиционных проектов составляет 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9 491</a:t>
                      </a:r>
                    </a:p>
                  </a:txBody>
                  <a:tcPr marL="3010" marR="3010" marT="3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448" name="Прямоугольник 3"/>
          <p:cNvSpPr>
            <a:spLocks noChangeArrowheads="1"/>
          </p:cNvSpPr>
          <p:nvPr/>
        </p:nvSpPr>
        <p:spPr bwMode="auto">
          <a:xfrm>
            <a:off x="276225" y="215900"/>
            <a:ext cx="7656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>
                <a:solidFill>
                  <a:srgbClr val="335576"/>
                </a:solidFill>
                <a:latin typeface="Candara" panose="020E0502030303020204" pitchFamily="34" charset="0"/>
              </a:rPr>
              <a:t>Исполнение Инвестиционной программы АО «МРЭК» за 2016 год, утвержденной ДКРЕМиЗК по Мангистауской области</a:t>
            </a:r>
          </a:p>
        </p:txBody>
      </p:sp>
      <p:sp>
        <p:nvSpPr>
          <p:cNvPr id="1544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97888" y="6310313"/>
            <a:ext cx="395287" cy="395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solidFill>
                  <a:srgbClr val="FFFFFF"/>
                </a:solidFill>
                <a:latin typeface="Calibri" panose="020F0502020204030204" pitchFamily="34" charset="0"/>
              </a:rPr>
              <a:t>7</a:t>
            </a:r>
            <a:endParaRPr lang="en-US" altLang="ru-RU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6225" y="836613"/>
            <a:ext cx="8543925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финансово-экономические показатели деятельности           АО «МРЭК» за 2016 год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3187A6-9635-468D-A030-66F09DD9D3CC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981075"/>
          <a:ext cx="8640763" cy="5638800"/>
        </p:xfrm>
        <a:graphic>
          <a:graphicData uri="http://schemas.openxmlformats.org/drawingml/2006/table">
            <a:tbl>
              <a:tblPr/>
              <a:tblGrid>
                <a:gridCol w="454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тысячах казахстанских тенге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Прим.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г.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 г.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Выручка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51500" algn="r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10,421,456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9,052,792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Себестоимость реализации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651500" algn="r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(6,800,20</a:t>
                      </a: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(6,272,497)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Валовая прибыль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3,621,255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2,780,295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Общие и административные расходы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(1,002,735)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(788,964)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 по реализации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(103,751)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(110,264)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Чистая прибыль от курсовой разницы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5,728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доходы, нетто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85,326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20,164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Уменьшение стоимости основных средств в результате переоценки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(8,981,176)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Операционная прибыль/</a:t>
                      </a: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убыток</a:t>
                      </a: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2,605,823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(7,079,943)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Финансовые доходы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140,129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99,681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Финансовые расходы 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(361,290)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(1,012,782)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Прибыль / (Убыток) до налогообложения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2,384,662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(7,993,044)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(Расходы) / Экономия по подоходному налогу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(543,767)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1,576,278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Прибыль </a:t>
                      </a: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 (</a:t>
                      </a: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Убыток) за год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1,840,89</a:t>
                      </a: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(6,416,766)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Переоценка основных средств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8,762,114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Влияние отсроченного подоходного налога на резерв переоценки основных средств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(1,752,423)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53975" marR="0" lvl="0" indent="-5397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совокупный доход за год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1,840,89</a:t>
                      </a: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898525" algn="dec"/>
                          <a:tab pos="1073150" algn="dec"/>
                        </a:tabLst>
                      </a:pPr>
                      <a:r>
                        <a:rPr kumimoji="0" 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592,925</a:t>
                      </a:r>
                      <a:endParaRPr kumimoji="0" lang="ru-RU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4802" marR="24802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Производственные показатели за 2016 год, в том числе объем передачи электроэнергии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288" y="908050"/>
          <a:ext cx="8280400" cy="2933700"/>
        </p:xfrm>
        <a:graphic>
          <a:graphicData uri="http://schemas.openxmlformats.org/drawingml/2006/table">
            <a:tbl>
              <a:tblPr/>
              <a:tblGrid>
                <a:gridCol w="2330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8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572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Ед.изм.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2015г.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2016г.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2016/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план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факт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откл.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8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Объем передачи электроэнергии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млн.кВтч 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2 518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2 517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2 490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            26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9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Объем реализации электроэнергии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млн.кВтч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8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млн.кВтч 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Потери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7,07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8,23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6,89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         1,34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Нормативные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7,07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8,23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6,89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          1,34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1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сверхнормативные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Среднеотпускные  тарифы </a:t>
                      </a:r>
                    </a:p>
                  </a:txBody>
                  <a:tcPr marL="7774" marR="7774" marT="777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тенге/кВтч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3,57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4,11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4,16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0,05   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117%</a:t>
                      </a:r>
                    </a:p>
                  </a:txBody>
                  <a:tcPr marL="7774" marR="7774" marT="777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Диаграмма 6"/>
          <p:cNvGraphicFramePr>
            <a:graphicFrameLocks/>
          </p:cNvGraphicFramePr>
          <p:nvPr/>
        </p:nvGraphicFramePr>
        <p:xfrm>
          <a:off x="3898900" y="1527175"/>
          <a:ext cx="5295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3" imgW="5297883" imgH="3023878" progId="Excel.Chart.8">
                  <p:embed/>
                </p:oleObj>
              </mc:Choice>
              <mc:Fallback>
                <p:oleObj r:id="rId3" imgW="5297883" imgH="3023878" progId="Excel.Char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527175"/>
                        <a:ext cx="529590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22375" y="17463"/>
            <a:ext cx="6846888" cy="890587"/>
          </a:xfrm>
        </p:spPr>
        <p:txBody>
          <a:bodyPr rtlCol="0">
            <a:noAutofit/>
          </a:bodyPr>
          <a:lstStyle/>
          <a:p>
            <a:pPr defTabSz="914180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работа с потребителями, в том числе информация по выдаче новых мощностей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54013" y="1320800"/>
            <a:ext cx="3857625" cy="4597400"/>
          </a:xfrm>
        </p:spPr>
        <p:txBody>
          <a:bodyPr rtlCol="0">
            <a:noAutofit/>
          </a:bodyPr>
          <a:lstStyle/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            В 2016 году по сетям АО «МРЭК» было передано        </a:t>
            </a:r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37,6 МВт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мощности на электроснабжение потребителей, из них: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     - 30,8 МВт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выданы технические условия на электроснабжение вновь подключаемых потребителей в количестве 254 шт.;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     - 5,1 МВт 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согласованы отпуском дополнительной мощности для 59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субпотребителей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kk-KZ" sz="1100" dirty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kk-KZ" sz="1100" b="1" dirty="0">
                <a:solidFill>
                  <a:schemeClr val="tx2">
                    <a:lumMod val="50000"/>
                  </a:schemeClr>
                </a:solidFill>
              </a:rPr>
              <a:t>Выданные ТУ свыше 1 МВт:</a:t>
            </a:r>
            <a:endParaRPr lang="ru-RU" sz="11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ТОО «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Бузачи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нефть»  на эл. снабжение пункта сдачи нефти и инфраструктуры месторождений «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Каратурун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Восточный» и «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Каратурун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Морской» в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Тупкараганском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районе – 1,35 МВт;</a:t>
            </a:r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ИП «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Битимова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Р».  на эл. снабжение объекта коттеджных домов в селе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Акшукур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– 4 МВт</a:t>
            </a:r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АО «НК КТЖ» - «Дирекция по реализации крупных проектов» на эл. снабжения паромного комплекса в порту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Курык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и эксплуатации универсальных грузопассажирских паромов – 4,9 МВт</a:t>
            </a:r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ТОО «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</a:rPr>
              <a:t>Ersai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»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«Каспийская верфь», расположенного в районе села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</a:rPr>
              <a:t>Курык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– 10 МВт</a:t>
            </a:r>
          </a:p>
          <a:p>
            <a:pPr marL="342818" indent="-342818" algn="just" defTabSz="914180" eaLnBrk="1" fontAlgn="auto" hangingPunct="1">
              <a:spcAft>
                <a:spcPts val="0"/>
              </a:spcAft>
              <a:defRPr/>
            </a:pP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 defTabSz="91418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344C14-40A0-4CDF-A020-6A5A1FAACAA7}" type="slidenum">
              <a:rPr lang="ru-RU" altLang="ru-RU">
                <a:solidFill>
                  <a:srgbClr val="898989"/>
                </a:solidFill>
              </a:rPr>
              <a:pPr/>
              <a:t>5</a:t>
            </a:fld>
            <a:endParaRPr lang="ru-RU" altLang="ru-RU">
              <a:solidFill>
                <a:srgbClr val="898989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859338" y="1600200"/>
            <a:ext cx="345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6175" y="981075"/>
            <a:ext cx="3440113" cy="619125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algn="ctr" defTabSz="9140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Выданные ТУ с разбивкой по </a:t>
            </a:r>
            <a:r>
              <a:rPr lang="ru-RU" dirty="0" err="1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энергоузлам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4941888" y="4937125"/>
            <a:ext cx="3883025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41888" y="4581525"/>
            <a:ext cx="3960812" cy="280988"/>
          </a:xfrm>
          <a:prstGeom prst="rect">
            <a:avLst/>
          </a:prstGeom>
          <a:noFill/>
        </p:spPr>
        <p:txBody>
          <a:bodyPr lIns="65298" tIns="32649" rIns="65298" bIns="32649">
            <a:spAutoFit/>
          </a:bodyPr>
          <a:lstStyle/>
          <a:p>
            <a:pPr defTabSz="9140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1F497D">
                    <a:lumMod val="50000"/>
                  </a:srgbClr>
                </a:solidFill>
                <a:latin typeface="Calibri"/>
                <a:cs typeface="+mn-cs"/>
              </a:rPr>
              <a:t>Динамика выдачи мощностей по ТУ 2013—2016гг. </a:t>
            </a:r>
          </a:p>
        </p:txBody>
      </p:sp>
      <p:graphicFrame>
        <p:nvGraphicFramePr>
          <p:cNvPr id="18442" name="Диаграмма 2"/>
          <p:cNvGraphicFramePr>
            <a:graphicFrameLocks/>
          </p:cNvGraphicFramePr>
          <p:nvPr/>
        </p:nvGraphicFramePr>
        <p:xfrm>
          <a:off x="4867275" y="4945063"/>
          <a:ext cx="4106863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r:id="rId5" imgW="4102964" imgH="1963082" progId="Excel.Chart.8">
                  <p:embed/>
                </p:oleObj>
              </mc:Choice>
              <mc:Fallback>
                <p:oleObj r:id="rId5" imgW="4102964" imgH="1963082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4945063"/>
                        <a:ext cx="4106863" cy="196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Box 1"/>
          <p:cNvSpPr txBox="1">
            <a:spLocks noChangeArrowheads="1"/>
          </p:cNvSpPr>
          <p:nvPr/>
        </p:nvSpPr>
        <p:spPr bwMode="auto">
          <a:xfrm>
            <a:off x="7246938" y="5095875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Calibri" panose="020F0502020204030204" pitchFamily="34" charset="0"/>
              </a:rPr>
              <a:t>51 МВт</a:t>
            </a:r>
          </a:p>
        </p:txBody>
      </p:sp>
      <p:sp>
        <p:nvSpPr>
          <p:cNvPr id="18444" name="TextBox 1"/>
          <p:cNvSpPr txBox="1">
            <a:spLocks noChangeArrowheads="1"/>
          </p:cNvSpPr>
          <p:nvPr/>
        </p:nvSpPr>
        <p:spPr bwMode="auto">
          <a:xfrm>
            <a:off x="6342063" y="5132388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Calibri" panose="020F0502020204030204" pitchFamily="34" charset="0"/>
              </a:rPr>
              <a:t>48,2 МВт</a:t>
            </a:r>
          </a:p>
        </p:txBody>
      </p:sp>
      <p:sp>
        <p:nvSpPr>
          <p:cNvPr id="18445" name="TextBox 1"/>
          <p:cNvSpPr txBox="1">
            <a:spLocks noChangeArrowheads="1"/>
          </p:cNvSpPr>
          <p:nvPr/>
        </p:nvSpPr>
        <p:spPr bwMode="auto">
          <a:xfrm>
            <a:off x="5424488" y="5351463"/>
            <a:ext cx="65246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Calibri" panose="020F0502020204030204" pitchFamily="34" charset="0"/>
              </a:rPr>
              <a:t>42,1 МВт</a:t>
            </a:r>
          </a:p>
        </p:txBody>
      </p:sp>
      <p:sp>
        <p:nvSpPr>
          <p:cNvPr id="18446" name="TextBox 1"/>
          <p:cNvSpPr txBox="1">
            <a:spLocks noChangeArrowheads="1"/>
          </p:cNvSpPr>
          <p:nvPr/>
        </p:nvSpPr>
        <p:spPr bwMode="auto">
          <a:xfrm>
            <a:off x="8069263" y="5581650"/>
            <a:ext cx="6540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00">
                <a:solidFill>
                  <a:srgbClr val="000000"/>
                </a:solidFill>
                <a:latin typeface="Calibri" panose="020F0502020204030204" pitchFamily="34" charset="0"/>
              </a:rPr>
              <a:t>30,8 МВт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95288" y="836613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42863"/>
            <a:ext cx="8640762" cy="517525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Исполнение тарифной сметы за 2016 год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750888"/>
          <a:ext cx="8424862" cy="5922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7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4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№ п/п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Наименование показателей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Ед. изм.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" u="none" strike="noStrike">
                          <a:effectLst/>
                        </a:rPr>
                        <a:t> </a:t>
                      </a:r>
                      <a:endParaRPr lang="ru-RU" sz="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2016 год 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план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 факт 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 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Затраты на производство товаров и предоставление услуг (работ), всего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7 285 370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6 681 527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92%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Материальные затраты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3 218 402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2 627 383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82%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Сырье и материалы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57 765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58 228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101%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1.1.1.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Средства по ТБ, средства защиты, всего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23 805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24 048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101%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1.1.2.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Материалы на техническое обслуживание, всего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30 805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30 911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1.1.3.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Покупные изделия и полуфабрикаты, вспомогательные материалы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3 155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 3 269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104%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Электроэнергия на </a:t>
                      </a:r>
                      <a:r>
                        <a:rPr lang="ru-RU" sz="600" u="none" strike="noStrike" dirty="0" err="1">
                          <a:effectLst/>
                        </a:rPr>
                        <a:t>хоз.нужды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29 735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31 561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106%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1.3.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ГСМ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59 969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55 932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93%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1.4.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Затраты на компенсацию нормативно-технических потерь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тыс. 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3 070 933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2 481 661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81%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Амортизация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1 445 110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1 433 505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99%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Ремонт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515 329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489 517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В том числе, капитальный ремонт не ведущий к увеличению стоимости основных фондов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515 329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489 517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Ремонт основных средств (подряд), всего, в т.ч.: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321 933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305 171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Расходы на материалы по ремонту (</a:t>
                      </a:r>
                      <a:r>
                        <a:rPr lang="ru-RU" sz="600" u="none" strike="noStrike" dirty="0" err="1">
                          <a:effectLst/>
                        </a:rPr>
                        <a:t>хоз.способ</a:t>
                      </a:r>
                      <a:r>
                        <a:rPr lang="ru-RU" sz="600" u="none" strike="noStrike" dirty="0">
                          <a:effectLst/>
                        </a:rPr>
                        <a:t>), всего, в том числе: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193 396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184 346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3.2.1.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Расходы на материалы по капитальному ремонту, всего, в том числе: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145 024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144 092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99%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3.2.2.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Расходы на материалы по текущему ремонту, всего, в том числе: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48 372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40 254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83%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Расходы на оплату труда, всего, в том числе: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1 317 520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1 360 527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103%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Заработная плата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1 199 918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1 237 765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103%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Отчисления от оплаты труда (соцналог и соц.страхование)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117 602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122 763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104%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5.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Налоговые платежи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1 626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1 626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6.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Услуги сторонних организаций производственного характера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692 745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675 637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98%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Прочие затраты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94 637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93 332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99%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Расходы периода, всего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2 047 290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1 399 960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68%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Общие и административные расходы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1 036 398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1 038 670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100%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Оплата труда административного персонала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197 208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211 762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107%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Отчисления от оплаты труда адм.персонала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34 904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23 082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66%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8.4.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Амортизация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28 199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31 899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113%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8.5.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Налоговые платежи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361 341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371 487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103%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8.6.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Командировочные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16 658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16 046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96%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8.7.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Представительские расходы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  286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    258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90%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8.8.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Услуги связи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9 238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9 342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101%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8.9.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Оплата консалтинговых, аудиторских и маркетинговых услуг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12 851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9 590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75%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8.10.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Услуги Банка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err="1">
                          <a:effectLst/>
                        </a:rPr>
                        <a:t>тыс.тенге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16 139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13 495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84%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8.11.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Другие расходы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359 574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351 709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98%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8.11.1.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Оплата услуг сторонних организаций, всего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71 437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65 760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92%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8.11.2.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Прочие затраты общехозяйственного характера всего: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158 379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163 040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103%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8.11.3.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Расходы по учету электроэнергии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129 758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122 909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Расходы на выплату процентов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1 010 892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361 290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36%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Всего затрат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 тенге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9 332 660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8 081 487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87%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Прибыль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 тенге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1 301 454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2 272 841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175%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Всего доходов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тыс. тенге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10 634 114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10 354 328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97%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Объем оказываемых услуг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тыс.кВт/час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2 516 872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2 490 395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99%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Объем оказываемых услуг, юр.лицам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тыс.кВт/час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2 151 746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2 112 095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98%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01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Объем оказываемых услуг, физ лицам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тыс.кВт/час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54 425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54 128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99%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29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Объем оказываемых услуг, ГКП оказывающим услуги по передаче и распределению электроэнергии и ТОО «Электржүелері» осуществляющей деятельность по  электроснабжению физических лиц (население)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тыс.кВт/час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310 701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324 172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104%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010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VIII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Нормативные потери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 8,21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   6,89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84%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0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 кВтч.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225 307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184 500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82%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0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тыс. тенге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3 070 933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2 481 661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81%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010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</a:t>
                      </a:r>
                      <a:r>
                        <a:rPr lang="ru-RU" sz="600" u="none" strike="noStrike">
                          <a:effectLst/>
                        </a:rPr>
                        <a:t>Х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Средний тариф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4,23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   4,16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98%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0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Тариф (без учета НДС) для юр. лиц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тенге-тиын/кВт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4,45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 4,45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100%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10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Тариф (без учета НДС) для физ.лиц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тенге-тиын/кВт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2,03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              2,03   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100%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299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Тариф (без учета НДС) для ГКП оказывающим услуги по передаче и распределению электроэнергии и ТОО «</a:t>
                      </a:r>
                      <a:r>
                        <a:rPr lang="ru-RU" sz="600" u="none" strike="noStrike" dirty="0" err="1">
                          <a:effectLst/>
                        </a:rPr>
                        <a:t>Электржүелері</a:t>
                      </a:r>
                      <a:r>
                        <a:rPr lang="ru-RU" sz="600" u="none" strike="noStrike" dirty="0">
                          <a:effectLst/>
                        </a:rPr>
                        <a:t>» осуществляющей деятельность по  электроснабжению физических лиц (население)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тенге-тиын/кВт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2,56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                2,56   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100%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ctr"/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34665"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010" marR="2010" marT="2010" marB="0" anchor="b"/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7035800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Основные задачи  на 2017 год</a:t>
            </a:r>
            <a:endParaRPr lang="ru-RU" sz="20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E18239-8F1E-421E-91A5-BFA704F75234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69215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1950" y="1916113"/>
            <a:ext cx="8424863" cy="3311525"/>
          </a:xfrm>
          <a:prstGeom prst="rect">
            <a:avLst/>
          </a:prstGeom>
          <a:noFill/>
          <a:ln w="22225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18" tIns="45710" rIns="91418" bIns="4571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Обеспечение надежного и бесперебойного энергоснабжения потребителей;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Реализация утвержденной инвестиционной программы;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Привлечение финансирования для реализации инвестиционной программы;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Исполнение утвержденной тарифной сметы;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Достижение утвержденных ключевых показателей деятельности;</a:t>
            </a:r>
          </a:p>
          <a:p>
            <a:pPr algn="just" eaLnBrk="1" fontAlgn="ctr" hangingPunct="1">
              <a:defRPr/>
            </a:pPr>
            <a:endParaRPr lang="ru-RU" sz="20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285681" indent="-285681" algn="just" eaLnBrk="1" fontAlgn="ctr" hangingPunct="1">
              <a:buFont typeface="Arial" pitchFamily="34" charset="0"/>
              <a:buChar char="•"/>
              <a:defRPr/>
            </a:pPr>
            <a:r>
              <a:rPr lang="ru-RU" sz="2000" dirty="0">
                <a:latin typeface="Arial" pitchFamily="34" charset="0"/>
                <a:ea typeface="+mj-ea"/>
                <a:cs typeface="Arial" pitchFamily="34" charset="0"/>
              </a:rPr>
              <a:t>Реализация мероприятий по созданию безопасных и здоровых условий труда на каждом рабочем месте, предупреждению производственных травм и профессиональных заболеваний.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39687</TotalTime>
  <Words>1813</Words>
  <Application>Microsoft Office PowerPoint</Application>
  <PresentationFormat>Экран (4:3)</PresentationFormat>
  <Paragraphs>632</Paragraphs>
  <Slides>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ＭＳ Ｐゴシック</vt:lpstr>
      <vt:lpstr>맑은 고딕</vt:lpstr>
      <vt:lpstr>Candara</vt:lpstr>
      <vt:lpstr>Times New Roman</vt:lpstr>
      <vt:lpstr>Тема Office</vt:lpstr>
      <vt:lpstr>1_Тема Office</vt:lpstr>
      <vt:lpstr>Диаграмма Microsoft Excel</vt:lpstr>
      <vt:lpstr>Информация к ежегодному отчету о деятельности  АО «МРЭК» по предоставлению услуг по передаче и распределению электроэнергии перед потребителями и иными заинтересованными лицами</vt:lpstr>
      <vt:lpstr>Презентация PowerPoint</vt:lpstr>
      <vt:lpstr>Основные финансово-экономические показатели деятельности           АО «МРЭК» за 2016 год</vt:lpstr>
      <vt:lpstr>Производственные показатели за 2016 год, в том числе объем передачи электроэнергии</vt:lpstr>
      <vt:lpstr>Проводимая работа с потребителями, в том числе информация по выдаче новых мощностей</vt:lpstr>
      <vt:lpstr>Исполнение тарифной сметы за 2016 год</vt:lpstr>
      <vt:lpstr>Основные задачи  на 2017 год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вариантов строительства  Балхашской ТЭС и ПГУ на газе</dc:title>
  <dc:creator>Шунаева Салтанат</dc:creator>
  <cp:lastModifiedBy>Саханов Бейбит</cp:lastModifiedBy>
  <cp:revision>588</cp:revision>
  <cp:lastPrinted>2017-03-29T04:36:32Z</cp:lastPrinted>
  <dcterms:created xsi:type="dcterms:W3CDTF">2013-04-27T06:24:27Z</dcterms:created>
  <dcterms:modified xsi:type="dcterms:W3CDTF">2017-04-18T13:47:07Z</dcterms:modified>
</cp:coreProperties>
</file>